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Quattrocento" panose="020F0502020204030204" pitchFamily="18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716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04" y="2485430"/>
            <a:ext cx="4887873" cy="32586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238756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Enhancing Credit Risk Assessment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415456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 6060 - ADVANCED DATABASE AND BIG DATA MANAGEMENT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Marko Khotynetskyi, Vyshali Poola, Vishaka Sharma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324124" y="54590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to: Dr. Vijayan Sugumaran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5474" y="558522"/>
            <a:ext cx="7039332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Identifying High-Risk Customers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2" y="1689021"/>
            <a:ext cx="10056614" cy="53644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70694" y="1643301"/>
            <a:ext cx="2656403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Enables targeted fraud analysis and supports decisions in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1270694" y="2800826"/>
            <a:ext cx="265640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credit risk scoring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1270694" y="3196828"/>
            <a:ext cx="265640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monitoring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1270694" y="3592830"/>
            <a:ext cx="265640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intervention</a:t>
            </a: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10922" y="7586663"/>
            <a:ext cx="4779288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endParaRPr lang="en-US" sz="3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40405" y="629126"/>
            <a:ext cx="8149590" cy="538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Analyze Fraud Trends by Transaction Type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95" y="1681996"/>
            <a:ext cx="9510355" cy="48294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70337" y="1630561"/>
            <a:ext cx="2566868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1270337" y="2202537"/>
            <a:ext cx="2566868" cy="73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Enables better decision-making for 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1270337" y="3140631"/>
            <a:ext cx="2566868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Fraud detection 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1270337" y="3586758"/>
            <a:ext cx="2566868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Prevention policies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00695" y="7111841"/>
            <a:ext cx="4306610" cy="538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endParaRPr lang="en-US" sz="3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65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ML Models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0184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37974" y="407646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Engineering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514017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Engineered features like average transaction amount and days since last transaction.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40184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336024" y="407646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Flagging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4514017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Identified high-risk merchants, online transactions, and chargebacks.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40184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734074" y="407646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4514017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Employed Logistic Regression, Random Forest, and XGBoost models.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92687"/>
            <a:ext cx="96228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 Summary &amp; Key Insights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75453"/>
            <a:ext cx="12954952" cy="2757011"/>
          </a:xfrm>
          <a:prstGeom prst="roundRect">
            <a:avLst>
              <a:gd name="adj" fmla="val 13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45344" y="268307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84659" y="2834283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3676412" y="2834283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264354" y="2834283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852297" y="2834283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440239" y="2834283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3368516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84659" y="3519726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Regression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3676412" y="3519726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0.78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6264354" y="3519726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0.84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852297" y="3519726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0.81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1440239" y="3519726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0.73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405395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84659" y="4205168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Random Forest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3676412" y="4205168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1.00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6264354" y="4205168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0.69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8852297" y="4205168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0.82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1440239" y="4205168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0.79</a:t>
            </a: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845344" y="4739402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1084659" y="4890611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XGBoost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3676412" y="4890611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1.00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6264354" y="4890611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0.69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8852297" y="4890611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0.81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11440239" y="4890611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0.79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837724" y="570166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Random Forest and XGBoost offer perfect precision. This leads to fewer false positives in flagging fraud.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837724" y="63538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Regression delivers higher recall. It is better at identifying more instances of actual fraud.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03208" y="523756"/>
            <a:ext cx="9023866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Importance and Correlation Analysis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31" y="1583769"/>
            <a:ext cx="3983950" cy="274724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1" y="4545211"/>
            <a:ext cx="3954066" cy="294763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556" y="1583769"/>
            <a:ext cx="5497830" cy="480905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43556" y="6607016"/>
            <a:ext cx="7427714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Transaction Amount</a:t>
            </a: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and </a:t>
            </a:r>
            <a:r>
              <a:rPr lang="en-US" sz="14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Credit Utilization</a:t>
            </a: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show a strong positive correlation with fraud (</a:t>
            </a:r>
            <a:r>
              <a:rPr lang="en-US" sz="14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IsFraud</a:t>
            </a: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), indicating they are significant predictors.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1657" y="517446"/>
            <a:ext cx="5267087" cy="441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Intelligence Dashboard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922" y="1334572"/>
            <a:ext cx="10160556" cy="55437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7106" y="7159942"/>
            <a:ext cx="4417576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endParaRPr lang="en-US" sz="34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79046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Summary and Lessons Learned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7204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DW/BI Improves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1599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Fraud detection, automation, and reporting.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25635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Credit decisioning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9941243" y="2983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Quality 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41243" y="347924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Importance of consistent data for accurate risk models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9941243" y="56217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ETL Optimization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941243" y="6117312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Enhances performance</a:t>
            </a:r>
            <a:endParaRPr lang="en-US" sz="18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1872972" y="54303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837724" y="5925860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Simplify insights to non-technical users</a:t>
            </a:r>
            <a:endParaRPr lang="en-US" sz="18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682710" y="3039785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50"/>
              </a:lnSpc>
              <a:buNone/>
            </a:pPr>
            <a:r>
              <a:rPr lang="en-US" sz="8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</a:t>
            </a:r>
            <a:endParaRPr lang="en-US" sz="8850" dirty="0"/>
          </a:p>
        </p:txBody>
      </p:sp>
      <p:sp>
        <p:nvSpPr>
          <p:cNvPr id="5" name="Text 2"/>
          <p:cNvSpPr/>
          <p:nvPr/>
        </p:nvSpPr>
        <p:spPr>
          <a:xfrm>
            <a:off x="837724" y="480679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448747"/>
            <a:ext cx="4887992" cy="73319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5498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288202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2940010"/>
            <a:ext cx="337899" cy="4224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15559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Institution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615559" y="337756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USA National Bank is a national credit card provider.</a:t>
            </a:r>
            <a:endParaRPr lang="en-US" sz="1850" dirty="0"/>
          </a:p>
        </p:txBody>
      </p:sp>
      <p:sp>
        <p:nvSpPr>
          <p:cNvPr id="9" name="Shape 4"/>
          <p:cNvSpPr/>
          <p:nvPr/>
        </p:nvSpPr>
        <p:spPr>
          <a:xfrm>
            <a:off x="4691658" y="288202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908" y="2940010"/>
            <a:ext cx="337899" cy="4224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69493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69493" y="3377565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Strengthen transaction security, detect fraud early, and unlock valuable customer insights.</a:t>
            </a:r>
            <a:endParaRPr lang="en-US" sz="1850" dirty="0"/>
          </a:p>
        </p:txBody>
      </p:sp>
      <p:sp>
        <p:nvSpPr>
          <p:cNvPr id="13" name="Shape 7"/>
          <p:cNvSpPr/>
          <p:nvPr/>
        </p:nvSpPr>
        <p:spPr>
          <a:xfrm>
            <a:off x="837724" y="54181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74" y="5476161"/>
            <a:ext cx="337899" cy="42243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155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Approach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615559" y="5913715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warehousing and BI tools turn raw data into actionable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123" y="626388"/>
            <a:ext cx="5359479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7123" y="1751767"/>
            <a:ext cx="1303615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Data Do We Have?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7123" y="2372320"/>
            <a:ext cx="13036153" cy="5236845"/>
          </a:xfrm>
          <a:prstGeom prst="roundRect">
            <a:avLst>
              <a:gd name="adj" fmla="val 6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4743" y="2379940"/>
            <a:ext cx="13020913" cy="652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32510" y="2524125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6777" y="2524125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Info Captured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4743" y="3032641"/>
            <a:ext cx="13020913" cy="652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032510" y="3176826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6777" y="3176826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Demographics, credit score, income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4743" y="3685342"/>
            <a:ext cx="13020913" cy="652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32510" y="3829526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Credit Cards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6777" y="3829526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Card type, limit, expiry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4743" y="4338042"/>
            <a:ext cx="13020913" cy="652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032510" y="4482227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Transactions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6777" y="4482227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Amount, time, fraud flag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4743" y="4990743"/>
            <a:ext cx="13020913" cy="652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032510" y="5134928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Merchants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6777" y="5134928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Category, location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4743" y="5643443"/>
            <a:ext cx="13020913" cy="652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032510" y="5787628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Chargebacks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6777" y="5787628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Dispute reason, resolution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4743" y="6296144"/>
            <a:ext cx="13020913" cy="652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032510" y="6440329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Branches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546777" y="6440329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Geographic location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804743" y="6948845"/>
            <a:ext cx="13020913" cy="652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1032510" y="7093029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Fraud Rules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6777" y="7093029"/>
            <a:ext cx="605111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Definitions and triggers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523" y="934164"/>
            <a:ext cx="5715714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Case Summary Table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6523" y="2002274"/>
            <a:ext cx="13117354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data-driven approach targets key areas. The goal is to leverage data for fraud detection and risk management.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6523" y="2591276"/>
            <a:ext cx="13117354" cy="4704159"/>
          </a:xfrm>
          <a:prstGeom prst="roundRect">
            <a:avLst>
              <a:gd name="adj" fmla="val 68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64143" y="2598896"/>
            <a:ext cx="13102114" cy="6204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980242" y="2736175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Case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259580" y="2736175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Objective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35108" y="2736175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Variables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810637" y="2736175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Value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4143" y="3219331"/>
            <a:ext cx="13102114" cy="6204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980242" y="3356610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Fraud Detection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4259580" y="3356610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Spot fraud in real-time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35108" y="3356610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Amount, Merchant, Time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0810637" y="3356610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Reduce losses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4143" y="3839766"/>
            <a:ext cx="13102114" cy="6204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980242" y="3977045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 Profiling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4259580" y="3977045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 customer risk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35108" y="3977045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CreditScore, Income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0810637" y="3977045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Manage exposure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4143" y="4460200"/>
            <a:ext cx="13102114" cy="6204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980242" y="4597479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Branch Analysis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4259580" y="4597479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Compare performance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35108" y="4597479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BranchID, Transactions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0810637" y="4597479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Optimize ops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64143" y="5080635"/>
            <a:ext cx="13102114" cy="966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980242" y="5217914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Chargeback Trends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4259580" y="5217914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 disputes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7535108" y="5217914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DisputeReason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10810637" y="5217914"/>
            <a:ext cx="2839522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 Customer experience</a:t>
            </a:r>
            <a:endParaRPr lang="en-US" sz="1700" dirty="0"/>
          </a:p>
        </p:txBody>
      </p:sp>
      <p:sp>
        <p:nvSpPr>
          <p:cNvPr id="30" name="Shape 28"/>
          <p:cNvSpPr/>
          <p:nvPr/>
        </p:nvSpPr>
        <p:spPr>
          <a:xfrm>
            <a:off x="764143" y="6046946"/>
            <a:ext cx="13102114" cy="6204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980242" y="6184225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Card Management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4259580" y="6184225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 card usage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7535108" y="6184225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CardType, CreditLimit</a:t>
            </a:r>
            <a:endParaRPr lang="en-US" sz="1700" dirty="0"/>
          </a:p>
        </p:txBody>
      </p:sp>
      <p:sp>
        <p:nvSpPr>
          <p:cNvPr id="34" name="Text 32"/>
          <p:cNvSpPr/>
          <p:nvPr/>
        </p:nvSpPr>
        <p:spPr>
          <a:xfrm>
            <a:off x="10810637" y="6184225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Retain customers</a:t>
            </a:r>
            <a:endParaRPr lang="en-US" sz="1700" dirty="0"/>
          </a:p>
        </p:txBody>
      </p:sp>
      <p:sp>
        <p:nvSpPr>
          <p:cNvPr id="35" name="Shape 33"/>
          <p:cNvSpPr/>
          <p:nvPr/>
        </p:nvSpPr>
        <p:spPr>
          <a:xfrm>
            <a:off x="764143" y="6667381"/>
            <a:ext cx="13102114" cy="6204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980242" y="6804660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Segmentation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4259580" y="6804660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 offers</a:t>
            </a:r>
            <a:endParaRPr lang="en-US" sz="1700" dirty="0"/>
          </a:p>
        </p:txBody>
      </p:sp>
      <p:sp>
        <p:nvSpPr>
          <p:cNvPr id="38" name="Text 36"/>
          <p:cNvSpPr/>
          <p:nvPr/>
        </p:nvSpPr>
        <p:spPr>
          <a:xfrm>
            <a:off x="7535108" y="6804660"/>
            <a:ext cx="28357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Merchant Category, Income</a:t>
            </a:r>
            <a:endParaRPr lang="en-US" sz="1700" dirty="0"/>
          </a:p>
        </p:txBody>
      </p:sp>
      <p:sp>
        <p:nvSpPr>
          <p:cNvPr id="39" name="Text 37"/>
          <p:cNvSpPr/>
          <p:nvPr/>
        </p:nvSpPr>
        <p:spPr>
          <a:xfrm>
            <a:off x="10810637" y="6804660"/>
            <a:ext cx="28395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Boost Revenues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29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Problem Scenario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249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382923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3324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Rising Fraud Risk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Credit card fraud grows more complex, threatening finances and reputation.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33249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108" y="3382923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12693" y="3324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Limited Visibility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212693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Lack of centralized data prevents a complete view of customer behavior or merchant risk.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509504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5153025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15559" y="50950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Delayed Detection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615559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Fraud patterns remain hidden until after the financial damage occurs.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7434858" y="509504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108" y="5153025"/>
            <a:ext cx="337899" cy="4224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12693" y="5095042"/>
            <a:ext cx="3073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Chargebacks &amp; Disputes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212693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 dispute rates reduce customer trust and increase operational overhead.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79665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Managerial Questions &amp; DW/BI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31330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We Want To Know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High-risk customers?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Fraud trends by type?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Fraud Trends based on credit score?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Faster fraud detection?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DW/BI Helps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Integrates Merchants data.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Regional Performance View.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Enables segmentation by Credit Score.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Supports real-time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1401"/>
            <a:ext cx="75127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We Made the Data Work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333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37974" y="319135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133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Synthetic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628906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 scripts generated banking transactions. Synthetic data mimics customer profiles.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1333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35108" y="319135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12693" y="3133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SSIS ETL Pipeline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12693" y="3628906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ETL pipeline extracts, cleans, and transforms raw data. It is then loaded into SQL Server.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9034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37974" y="49614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49034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Mining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539900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OLAP cubes uncover multi-dimensional insights. KPIs identify high-risk segments.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49034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535108" y="49614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12693" y="49034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ML Models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12693" y="5399008"/>
            <a:ext cx="55799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Fraud detection models classify transactions. Models include Random Forest, Logistic Regression and XGBoost.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75974" y="1386840"/>
            <a:ext cx="104783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Model and Data Warehouse Schema</a:t>
            </a:r>
            <a:endParaRPr lang="en-US" sz="4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792135"/>
            <a:ext cx="6185535" cy="370820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761" y="2719030"/>
            <a:ext cx="6033016" cy="38544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29445" y="604480"/>
            <a:ext cx="10171390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SSIS Control Flow: End-to-End ETL Pipeline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82" y="1690687"/>
            <a:ext cx="13091636" cy="65306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639</Words>
  <Application>Microsoft Office PowerPoint</Application>
  <PresentationFormat>Custom</PresentationFormat>
  <Paragraphs>171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Consolas</vt:lpstr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Vyshali  Poola</cp:lastModifiedBy>
  <cp:revision>2</cp:revision>
  <dcterms:created xsi:type="dcterms:W3CDTF">2025-04-22T22:03:21Z</dcterms:created>
  <dcterms:modified xsi:type="dcterms:W3CDTF">2025-04-23T16:18:25Z</dcterms:modified>
</cp:coreProperties>
</file>